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3878" r:id="rId2"/>
    <p:sldMasterId id="2147483883" r:id="rId3"/>
    <p:sldMasterId id="2147483885" r:id="rId4"/>
  </p:sldMasterIdLst>
  <p:notesMasterIdLst>
    <p:notesMasterId r:id="rId45"/>
  </p:notesMasterIdLst>
  <p:sldIdLst>
    <p:sldId id="1603" r:id="rId5"/>
    <p:sldId id="1533" r:id="rId6"/>
    <p:sldId id="1540" r:id="rId7"/>
    <p:sldId id="1541" r:id="rId8"/>
    <p:sldId id="1566" r:id="rId9"/>
    <p:sldId id="1565" r:id="rId10"/>
    <p:sldId id="1568" r:id="rId11"/>
    <p:sldId id="1569" r:id="rId12"/>
    <p:sldId id="1570" r:id="rId13"/>
    <p:sldId id="1571" r:id="rId14"/>
    <p:sldId id="1572" r:id="rId15"/>
    <p:sldId id="1573" r:id="rId16"/>
    <p:sldId id="1574" r:id="rId17"/>
    <p:sldId id="1575" r:id="rId18"/>
    <p:sldId id="1576" r:id="rId19"/>
    <p:sldId id="1578" r:id="rId20"/>
    <p:sldId id="1579" r:id="rId21"/>
    <p:sldId id="1580" r:id="rId22"/>
    <p:sldId id="1581" r:id="rId23"/>
    <p:sldId id="1582" r:id="rId24"/>
    <p:sldId id="1583" r:id="rId25"/>
    <p:sldId id="1584" r:id="rId26"/>
    <p:sldId id="1591" r:id="rId27"/>
    <p:sldId id="1585" r:id="rId28"/>
    <p:sldId id="1586" r:id="rId29"/>
    <p:sldId id="1587" r:id="rId30"/>
    <p:sldId id="1588" r:id="rId31"/>
    <p:sldId id="1589" r:id="rId32"/>
    <p:sldId id="1590" r:id="rId33"/>
    <p:sldId id="1592" r:id="rId34"/>
    <p:sldId id="1593" r:id="rId35"/>
    <p:sldId id="1595" r:id="rId36"/>
    <p:sldId id="1596" r:id="rId37"/>
    <p:sldId id="1597" r:id="rId38"/>
    <p:sldId id="1598" r:id="rId39"/>
    <p:sldId id="1599" r:id="rId40"/>
    <p:sldId id="1600" r:id="rId41"/>
    <p:sldId id="1601" r:id="rId42"/>
    <p:sldId id="1602" r:id="rId43"/>
    <p:sldId id="153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85E1"/>
    <a:srgbClr val="537DE0"/>
    <a:srgbClr val="024A0E"/>
    <a:srgbClr val="A7B9EF"/>
    <a:srgbClr val="819DE8"/>
    <a:srgbClr val="A7B9EE"/>
    <a:srgbClr val="2B549F"/>
    <a:srgbClr val="4F7ADF"/>
    <a:srgbClr val="A7BAEE"/>
    <a:srgbClr val="556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606" autoAdjust="0"/>
  </p:normalViewPr>
  <p:slideViewPr>
    <p:cSldViewPr snapToGrid="0">
      <p:cViewPr varScale="1">
        <p:scale>
          <a:sx n="69" d="100"/>
          <a:sy n="69" d="100"/>
        </p:scale>
        <p:origin x="564" y="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846FA-0421-4F7C-A92D-B4B7AEE8ABE8}"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B5BEC-4703-437E-97BF-8F343EF8F945}" type="slidenum">
              <a:rPr lang="en-US" smtClean="0"/>
              <a:t>‹#›</a:t>
            </a:fld>
            <a:endParaRPr lang="en-US"/>
          </a:p>
        </p:txBody>
      </p:sp>
    </p:spTree>
    <p:extLst>
      <p:ext uri="{BB962C8B-B14F-4D97-AF65-F5344CB8AC3E}">
        <p14:creationId xmlns:p14="http://schemas.microsoft.com/office/powerpoint/2010/main" val="172371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60BBC-6349-444D-A301-236DE2CF341D}"/>
              </a:ext>
            </a:extLst>
          </p:cNvPr>
          <p:cNvSpPr>
            <a:spLocks noGrp="1"/>
          </p:cNvSpPr>
          <p:nvPr>
            <p:ph type="ctrTitle" hasCustomPrompt="1"/>
          </p:nvPr>
        </p:nvSpPr>
        <p:spPr>
          <a:xfrm>
            <a:off x="363941" y="1081420"/>
            <a:ext cx="9144000" cy="1020335"/>
          </a:xfrm>
          <a:prstGeom prst="rect">
            <a:avLst/>
          </a:prstGeom>
        </p:spPr>
        <p:txBody>
          <a:bodyPr anchor="t"/>
          <a:lstStyle>
            <a:lvl1pPr algn="l">
              <a:defRPr sz="6000" b="1"/>
            </a:lvl1pPr>
          </a:lstStyle>
          <a:p>
            <a:r>
              <a:rPr lang="en-US" dirty="0"/>
              <a:t>Main title goes here</a:t>
            </a:r>
            <a:endParaRPr lang="en-IN" dirty="0"/>
          </a:p>
        </p:txBody>
      </p:sp>
      <p:sp>
        <p:nvSpPr>
          <p:cNvPr id="3" name="Subtitle 2">
            <a:extLst>
              <a:ext uri="{FF2B5EF4-FFF2-40B4-BE49-F238E27FC236}">
                <a16:creationId xmlns:a16="http://schemas.microsoft.com/office/drawing/2014/main" id="{B1D6E939-9F0A-47E6-9CD5-6DA0A3B15DD6}"/>
              </a:ext>
            </a:extLst>
          </p:cNvPr>
          <p:cNvSpPr>
            <a:spLocks noGrp="1"/>
          </p:cNvSpPr>
          <p:nvPr>
            <p:ph type="subTitle" idx="1" hasCustomPrompt="1"/>
          </p:nvPr>
        </p:nvSpPr>
        <p:spPr>
          <a:xfrm>
            <a:off x="404883" y="2360092"/>
            <a:ext cx="9144000" cy="587824"/>
          </a:xfrm>
          <a:prstGeom prst="rect">
            <a:avLst/>
          </a:prstGeom>
        </p:spPr>
        <p:txBody>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a:t>
            </a:r>
            <a:endParaRPr lang="en-IN" dirty="0"/>
          </a:p>
        </p:txBody>
      </p:sp>
    </p:spTree>
    <p:extLst>
      <p:ext uri="{BB962C8B-B14F-4D97-AF65-F5344CB8AC3E}">
        <p14:creationId xmlns:p14="http://schemas.microsoft.com/office/powerpoint/2010/main" val="136526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AD94-C961-4D11-9A0B-345A6402795F}"/>
              </a:ext>
            </a:extLst>
          </p:cNvPr>
          <p:cNvSpPr>
            <a:spLocks noGrp="1"/>
          </p:cNvSpPr>
          <p:nvPr>
            <p:ph type="title"/>
          </p:nvPr>
        </p:nvSpPr>
        <p:spPr>
          <a:xfrm>
            <a:off x="101215" y="92166"/>
            <a:ext cx="10515600" cy="1325563"/>
          </a:xfrm>
        </p:spPr>
        <p:txBody>
          <a:bodyPr/>
          <a:lstStyle>
            <a:lvl1pPr>
              <a:defRPr b="1"/>
            </a:lvl1pPr>
          </a:lstStyle>
          <a:p>
            <a:r>
              <a:rPr lang="en-US"/>
              <a:t>Click to edit Master title style</a:t>
            </a:r>
            <a:endParaRPr lang="en-IN" dirty="0"/>
          </a:p>
        </p:txBody>
      </p:sp>
    </p:spTree>
    <p:extLst>
      <p:ext uri="{BB962C8B-B14F-4D97-AF65-F5344CB8AC3E}">
        <p14:creationId xmlns:p14="http://schemas.microsoft.com/office/powerpoint/2010/main" val="2054089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6A40-B03F-49CF-A48C-779572389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4C247B-A178-4664-BF1D-771AA2E91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3403088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EE4A-AD7B-493D-ACEF-8139213E5B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11330A-4FF5-4BE8-84C7-B6B670C304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8848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133F-AE8B-41C2-8ABD-1BBD0A8333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FEC1D1-4BD0-4EC9-99ED-53AA90C7B5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481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3222-1024-4287-B34A-8D9CFA921C0F}"/>
              </a:ext>
            </a:extLst>
          </p:cNvPr>
          <p:cNvSpPr>
            <a:spLocks noGrp="1"/>
          </p:cNvSpPr>
          <p:nvPr>
            <p:ph type="title" hasCustomPrompt="1"/>
          </p:nvPr>
        </p:nvSpPr>
        <p:spPr>
          <a:xfrm>
            <a:off x="851849" y="3272098"/>
            <a:ext cx="10515600" cy="1325563"/>
          </a:xfrm>
          <a:prstGeom prst="rect">
            <a:avLst/>
          </a:prstGeom>
        </p:spPr>
        <p:txBody>
          <a:bodyPr/>
          <a:lstStyle>
            <a:lvl1pPr>
              <a:defRPr sz="6000" b="1">
                <a:solidFill>
                  <a:schemeClr val="bg1"/>
                </a:solidFill>
              </a:defRPr>
            </a:lvl1pPr>
          </a:lstStyle>
          <a:p>
            <a:r>
              <a:rPr lang="en-US" dirty="0"/>
              <a:t>Slide separator</a:t>
            </a:r>
            <a:endParaRPr lang="en-IN" dirty="0"/>
          </a:p>
        </p:txBody>
      </p:sp>
    </p:spTree>
    <p:extLst>
      <p:ext uri="{BB962C8B-B14F-4D97-AF65-F5344CB8AC3E}">
        <p14:creationId xmlns:p14="http://schemas.microsoft.com/office/powerpoint/2010/main" val="493337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3B41C84-AE79-46EA-9BBA-6564A44F9775}"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5B2473-90C9-4972-969D-B99AA9F4E2D1}" type="slidenum">
              <a:rPr lang="en-IN" smtClean="0"/>
              <a:t>‹#›</a:t>
            </a:fld>
            <a:endParaRPr lang="en-IN"/>
          </a:p>
        </p:txBody>
      </p:sp>
    </p:spTree>
    <p:extLst>
      <p:ext uri="{BB962C8B-B14F-4D97-AF65-F5344CB8AC3E}">
        <p14:creationId xmlns:p14="http://schemas.microsoft.com/office/powerpoint/2010/main" val="305274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3222-1024-4287-B34A-8D9CFA921C0F}"/>
              </a:ext>
            </a:extLst>
          </p:cNvPr>
          <p:cNvSpPr>
            <a:spLocks noGrp="1"/>
          </p:cNvSpPr>
          <p:nvPr>
            <p:ph type="title"/>
          </p:nvPr>
        </p:nvSpPr>
        <p:spPr>
          <a:xfrm>
            <a:off x="142165" y="2657949"/>
            <a:ext cx="10515600"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7846332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background pattern&#10;&#10;Description automatically generated">
            <a:extLst>
              <a:ext uri="{FF2B5EF4-FFF2-40B4-BE49-F238E27FC236}">
                <a16:creationId xmlns:a16="http://schemas.microsoft.com/office/drawing/2014/main" id="{68407B9F-3EBF-4676-9D4A-DB3E02590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10" name="Picture 9" descr="Logo&#10;&#10;Description automatically generated">
            <a:extLst>
              <a:ext uri="{FF2B5EF4-FFF2-40B4-BE49-F238E27FC236}">
                <a16:creationId xmlns:a16="http://schemas.microsoft.com/office/drawing/2014/main" id="{B36087F9-89DD-4614-8CC2-87F4B93FE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760" y="301888"/>
            <a:ext cx="4773177" cy="713233"/>
          </a:xfrm>
          <a:prstGeom prst="rect">
            <a:avLst/>
          </a:prstGeom>
        </p:spPr>
      </p:pic>
    </p:spTree>
    <p:extLst>
      <p:ext uri="{BB962C8B-B14F-4D97-AF65-F5344CB8AC3E}">
        <p14:creationId xmlns:p14="http://schemas.microsoft.com/office/powerpoint/2010/main" val="2616118172"/>
      </p:ext>
    </p:extLst>
  </p:cSld>
  <p:clrMap bg1="lt1" tx1="dk1" bg2="lt2" tx2="dk2" accent1="accent1" accent2="accent2" accent3="accent3" accent4="accent4" accent5="accent5" accent6="accent6" hlink="hlink" folHlink="folHlink"/>
  <p:sldLayoutIdLst>
    <p:sldLayoutId id="21474838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2A9E1631-45C4-43B8-A26E-30C5BDC0D3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7" y="0"/>
            <a:ext cx="12188952" cy="6858000"/>
          </a:xfrm>
          <a:prstGeom prst="rect">
            <a:avLst/>
          </a:prstGeom>
        </p:spPr>
      </p:pic>
      <p:sp>
        <p:nvSpPr>
          <p:cNvPr id="2" name="Title Placeholder 1">
            <a:extLst>
              <a:ext uri="{FF2B5EF4-FFF2-40B4-BE49-F238E27FC236}">
                <a16:creationId xmlns:a16="http://schemas.microsoft.com/office/drawing/2014/main" id="{D96DF0FC-D165-4A90-B38D-9DA75175DC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20E594D5-954E-40EC-A1AF-F7FAEB39F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63805052"/>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351D6"/>
        </a:solidFill>
        <a:effectLst/>
      </p:bgPr>
    </p:bg>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5D2BB16F-3BDA-48B6-853A-3C3488600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611691535"/>
      </p:ext>
    </p:extLst>
  </p:cSld>
  <p:clrMap bg1="lt1" tx1="dk1" bg2="lt2" tx2="dk2" accent1="accent1" accent2="accent2" accent3="accent3" accent4="accent4" accent5="accent5" accent6="accent6" hlink="hlink" folHlink="folHlink"/>
  <p:sldLayoutIdLst>
    <p:sldLayoutId id="2147483884" r:id="rId1"/>
    <p:sldLayoutId id="214748389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351D6"/>
        </a:solidFill>
        <a:effectLst/>
      </p:bgPr>
    </p:bg>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B932DD9-5F92-4CE2-9E1D-3C2A12D4585F}"/>
              </a:ext>
            </a:extLst>
          </p:cNvPr>
          <p:cNvPicPr>
            <a:picLocks noChangeAspect="1"/>
          </p:cNvPicPr>
          <p:nvPr/>
        </p:nvPicPr>
        <p:blipFill rotWithShape="1">
          <a:blip r:embed="rId3">
            <a:extLst>
              <a:ext uri="{28A0092B-C50C-407E-A947-70E740481C1C}">
                <a14:useLocalDpi xmlns:a14="http://schemas.microsoft.com/office/drawing/2010/main" val="0"/>
              </a:ext>
            </a:extLst>
          </a:blip>
          <a:srcRect l="36042" t="11144" r="33391" b="13035"/>
          <a:stretch/>
        </p:blipFill>
        <p:spPr>
          <a:xfrm>
            <a:off x="818867" y="832517"/>
            <a:ext cx="3725840" cy="5199798"/>
          </a:xfrm>
          <a:prstGeom prst="rect">
            <a:avLst/>
          </a:prstGeom>
        </p:spPr>
      </p:pic>
    </p:spTree>
    <p:extLst>
      <p:ext uri="{BB962C8B-B14F-4D97-AF65-F5344CB8AC3E}">
        <p14:creationId xmlns:p14="http://schemas.microsoft.com/office/powerpoint/2010/main" val="3802817573"/>
      </p:ext>
    </p:extLst>
  </p:cSld>
  <p:clrMap bg1="lt1" tx1="dk1" bg2="lt2" tx2="dk2" accent1="accent1" accent2="accent2" accent3="accent3" accent4="accent4" accent5="accent5" accent6="accent6" hlink="hlink" folHlink="folHlink"/>
  <p:sldLayoutIdLst>
    <p:sldLayoutId id="21474838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CCA37C-43E3-060E-4CAD-1BD4C14A9EC7}"/>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6042"/>
            <a:ext cx="12192000" cy="6858000"/>
          </a:xfrm>
          <a:prstGeom prst="rect">
            <a:avLst/>
          </a:prstGeom>
        </p:spPr>
      </p:pic>
      <p:pic>
        <p:nvPicPr>
          <p:cNvPr id="5" name="Picture 4">
            <a:extLst>
              <a:ext uri="{FF2B5EF4-FFF2-40B4-BE49-F238E27FC236}">
                <a16:creationId xmlns:a16="http://schemas.microsoft.com/office/drawing/2014/main" id="{513506B1-3967-6BD4-A69D-6500BA86F120}"/>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4340466" y="861703"/>
            <a:ext cx="3511059" cy="930636"/>
          </a:xfrm>
          <a:prstGeom prst="rect">
            <a:avLst/>
          </a:prstGeom>
        </p:spPr>
      </p:pic>
      <p:sp>
        <p:nvSpPr>
          <p:cNvPr id="3" name="TextBox 2">
            <a:extLst>
              <a:ext uri="{FF2B5EF4-FFF2-40B4-BE49-F238E27FC236}">
                <a16:creationId xmlns:a16="http://schemas.microsoft.com/office/drawing/2014/main" id="{F2F1ADF4-B0C7-C7C2-8B63-8895D3F81EBA}"/>
              </a:ext>
            </a:extLst>
          </p:cNvPr>
          <p:cNvSpPr txBox="1">
            <a:spLocks noGrp="1" noRot="1" noMove="1" noResize="1" noEditPoints="1" noAdjustHandles="1" noChangeArrowheads="1" noChangeShapeType="1"/>
          </p:cNvSpPr>
          <p:nvPr/>
        </p:nvSpPr>
        <p:spPr>
          <a:xfrm>
            <a:off x="2397756" y="2382691"/>
            <a:ext cx="7396481" cy="587853"/>
          </a:xfrm>
          <a:prstGeom prst="rect">
            <a:avLst/>
          </a:prstGeom>
          <a:noFill/>
        </p:spPr>
        <p:txBody>
          <a:bodyPr wrap="square">
            <a:spAutoFit/>
          </a:bodyPr>
          <a:lstStyle/>
          <a:p>
            <a:pPr algn="ctr">
              <a:lnSpc>
                <a:spcPct val="115000"/>
              </a:lnSpc>
            </a:pPr>
            <a:r>
              <a:rPr lang="en-IN" sz="2800" dirty="0" smtClean="0">
                <a:effectLst/>
                <a:latin typeface="Times New Roman" panose="02020603050405020304" pitchFamily="18" charset="0"/>
                <a:ea typeface="Arial" panose="020B0604020202020204" pitchFamily="34" charset="0"/>
              </a:rPr>
              <a:t>“</a:t>
            </a:r>
            <a:r>
              <a:rPr lang="en-US" sz="2800" b="1" dirty="0" smtClean="0">
                <a:solidFill>
                  <a:srgbClr val="00B050"/>
                </a:solidFill>
                <a:latin typeface="Arial" panose="020B0604020202020204" pitchFamily="34" charset="0"/>
                <a:ea typeface="Arial" panose="020B0604020202020204" pitchFamily="34" charset="0"/>
              </a:rPr>
              <a:t>Employee Leave </a:t>
            </a:r>
            <a:r>
              <a:rPr lang="en-US" sz="2800" b="1" dirty="0">
                <a:solidFill>
                  <a:srgbClr val="00B050"/>
                </a:solidFill>
                <a:latin typeface="Arial" panose="020B0604020202020204" pitchFamily="34" charset="0"/>
                <a:ea typeface="Arial" panose="020B0604020202020204" pitchFamily="34" charset="0"/>
              </a:rPr>
              <a:t>Management System</a:t>
            </a:r>
            <a:r>
              <a:rPr lang="en-IN" sz="2800" dirty="0" smtClean="0">
                <a:effectLst/>
                <a:latin typeface="Times New Roman" panose="02020603050405020304" pitchFamily="18" charset="0"/>
                <a:ea typeface="Arial" panose="020B0604020202020204" pitchFamily="34" charset="0"/>
              </a:rPr>
              <a:t>”</a:t>
            </a:r>
            <a:endParaRPr lang="en-IN" sz="12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4E67A2AC-00F6-985A-C661-784C2AA22DB5}"/>
              </a:ext>
            </a:extLst>
          </p:cNvPr>
          <p:cNvSpPr txBox="1">
            <a:spLocks noGrp="1" noRot="1" noMove="1" noResize="1" noEditPoints="1" noAdjustHandles="1" noChangeArrowheads="1" noChangeShapeType="1"/>
          </p:cNvSpPr>
          <p:nvPr/>
        </p:nvSpPr>
        <p:spPr>
          <a:xfrm>
            <a:off x="833120" y="4111045"/>
            <a:ext cx="6197600" cy="2322174"/>
          </a:xfrm>
          <a:prstGeom prst="rect">
            <a:avLst/>
          </a:prstGeom>
          <a:noFill/>
        </p:spPr>
        <p:txBody>
          <a:bodyPr wrap="square">
            <a:spAutoFit/>
          </a:bodyPr>
          <a:lstStyle/>
          <a:p>
            <a:pPr>
              <a:lnSpc>
                <a:spcPct val="115000"/>
              </a:lnSpc>
            </a:pPr>
            <a:r>
              <a:rPr lang="en-IN" sz="1800" b="1" dirty="0">
                <a:effectLst/>
                <a:latin typeface="Times New Roman" panose="02020603050405020304" pitchFamily="18" charset="0"/>
                <a:ea typeface="Arial" panose="020B0604020202020204" pitchFamily="34" charset="0"/>
              </a:rPr>
              <a:t>Submitted </a:t>
            </a:r>
            <a:r>
              <a:rPr lang="en-IN" sz="1800" b="1" dirty="0" smtClean="0">
                <a:effectLst/>
                <a:latin typeface="Times New Roman" panose="02020603050405020304" pitchFamily="18" charset="0"/>
                <a:ea typeface="Arial" panose="020B0604020202020204" pitchFamily="34" charset="0"/>
              </a:rPr>
              <a:t>by : Naresh Babu O</a:t>
            </a:r>
            <a:endParaRPr lang="en-IN" sz="1050" b="1" dirty="0">
              <a:effectLst/>
              <a:latin typeface="Arial" panose="020B0604020202020204" pitchFamily="34" charset="0"/>
              <a:ea typeface="Arial" panose="020B0604020202020204" pitchFamily="34" charset="0"/>
            </a:endParaRPr>
          </a:p>
          <a:p>
            <a:pPr>
              <a:lnSpc>
                <a:spcPct val="115000"/>
              </a:lnSpc>
            </a:pPr>
            <a:r>
              <a:rPr lang="en-IN" b="1" dirty="0">
                <a:latin typeface="Times New Roman" panose="02020603050405020304" pitchFamily="18" charset="0"/>
              </a:rPr>
              <a:t>Submission type : </a:t>
            </a:r>
            <a:r>
              <a:rPr lang="en-IN" b="1" dirty="0" smtClean="0">
                <a:latin typeface="Times New Roman" panose="02020603050405020304" pitchFamily="18" charset="0"/>
              </a:rPr>
              <a:t>Individual</a:t>
            </a:r>
            <a:endParaRPr lang="en-IN" b="1" dirty="0">
              <a:latin typeface="Times New Roman" panose="02020603050405020304" pitchFamily="18" charset="0"/>
            </a:endParaRPr>
          </a:p>
          <a:p>
            <a:pPr>
              <a:lnSpc>
                <a:spcPct val="115000"/>
              </a:lnSpc>
            </a:pPr>
            <a:r>
              <a:rPr lang="en-IN" sz="1800" b="1" dirty="0">
                <a:effectLst/>
                <a:latin typeface="Times New Roman" panose="02020603050405020304" pitchFamily="18" charset="0"/>
                <a:ea typeface="Arial" panose="020B0604020202020204" pitchFamily="34" charset="0"/>
              </a:rPr>
              <a:t>Name</a:t>
            </a:r>
            <a:r>
              <a:rPr lang="en-IN" sz="1800" b="1" dirty="0" smtClean="0">
                <a:effectLst/>
                <a:latin typeface="Times New Roman" panose="02020603050405020304" pitchFamily="18" charset="0"/>
                <a:ea typeface="Arial" panose="020B0604020202020204" pitchFamily="34" charset="0"/>
              </a:rPr>
              <a:t>: </a:t>
            </a:r>
            <a:r>
              <a:rPr lang="en-IN" b="1" dirty="0" smtClean="0">
                <a:latin typeface="Times New Roman" panose="02020603050405020304" pitchFamily="18" charset="0"/>
                <a:ea typeface="Arial" panose="020B0604020202020204" pitchFamily="34" charset="0"/>
              </a:rPr>
              <a:t>Naresh Babu O</a:t>
            </a:r>
            <a:endParaRPr lang="en-IN" sz="1050" dirty="0">
              <a:latin typeface="Arial" panose="020B0604020202020204" pitchFamily="34" charset="0"/>
              <a:ea typeface="Arial" panose="020B0604020202020204" pitchFamily="34" charset="0"/>
            </a:endParaRPr>
          </a:p>
          <a:p>
            <a:pPr>
              <a:lnSpc>
                <a:spcPct val="115000"/>
              </a:lnSpc>
            </a:pPr>
            <a:r>
              <a:rPr lang="en-IN" sz="1800" b="1" dirty="0" smtClean="0">
                <a:effectLst/>
                <a:latin typeface="Times New Roman" panose="02020603050405020304" pitchFamily="18" charset="0"/>
                <a:ea typeface="Arial" panose="020B0604020202020204" pitchFamily="34" charset="0"/>
              </a:rPr>
              <a:t>Batch :HDFC API Batch-1</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LMS Id : </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Program </a:t>
            </a:r>
            <a:r>
              <a:rPr lang="en-IN" sz="1800" b="1" dirty="0" smtClean="0">
                <a:effectLst/>
                <a:latin typeface="Times New Roman" panose="02020603050405020304" pitchFamily="18" charset="0"/>
                <a:ea typeface="Arial" panose="020B0604020202020204" pitchFamily="34" charset="0"/>
              </a:rPr>
              <a:t>:Full Stack Development</a:t>
            </a:r>
            <a:endParaRPr lang="en-IN" sz="1050" dirty="0">
              <a:effectLst/>
              <a:latin typeface="Arial" panose="020B0604020202020204" pitchFamily="34" charset="0"/>
              <a:ea typeface="Arial" panose="020B0604020202020204" pitchFamily="34" charset="0"/>
            </a:endParaRPr>
          </a:p>
          <a:p>
            <a:pPr>
              <a:lnSpc>
                <a:spcPct val="115000"/>
              </a:lnSpc>
            </a:pPr>
            <a:r>
              <a:rPr lang="en-IN" sz="1800" b="1" dirty="0">
                <a:effectLst/>
                <a:latin typeface="Times New Roman" panose="02020603050405020304" pitchFamily="18" charset="0"/>
                <a:ea typeface="Arial" panose="020B0604020202020204" pitchFamily="34" charset="0"/>
              </a:rPr>
              <a:t>Date: </a:t>
            </a:r>
            <a:r>
              <a:rPr lang="en-IN" b="1" dirty="0" smtClean="0">
                <a:latin typeface="Times New Roman" panose="02020603050405020304" pitchFamily="18" charset="0"/>
                <a:ea typeface="Arial" panose="020B0604020202020204" pitchFamily="34" charset="0"/>
              </a:rPr>
              <a:t>15</a:t>
            </a:r>
            <a:r>
              <a:rPr lang="en-IN" b="1" dirty="0" smtClean="0">
                <a:latin typeface="Times New Roman" panose="02020603050405020304" pitchFamily="18" charset="0"/>
                <a:ea typeface="Arial" panose="020B0604020202020204" pitchFamily="34" charset="0"/>
              </a:rPr>
              <a:t>/04</a:t>
            </a:r>
            <a:r>
              <a:rPr lang="en-IN" sz="1800" b="1" dirty="0" smtClean="0">
                <a:effectLst/>
                <a:latin typeface="Times New Roman" panose="02020603050405020304" pitchFamily="18" charset="0"/>
                <a:ea typeface="Arial" panose="020B0604020202020204" pitchFamily="34" charset="0"/>
              </a:rPr>
              <a:t>/2023</a:t>
            </a:r>
            <a:endParaRPr lang="en-IN" sz="105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580543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Fact and Finding</a:t>
            </a:r>
          </a:p>
        </p:txBody>
      </p:sp>
      <p:sp>
        <p:nvSpPr>
          <p:cNvPr id="3" name="Content Placeholder 2"/>
          <p:cNvSpPr>
            <a:spLocks noGrp="1"/>
          </p:cNvSpPr>
          <p:nvPr>
            <p:ph idx="1"/>
          </p:nvPr>
        </p:nvSpPr>
        <p:spPr>
          <a:xfrm>
            <a:off x="838200" y="1825625"/>
            <a:ext cx="10515600" cy="3115830"/>
          </a:xfrm>
        </p:spPr>
        <p:txBody>
          <a:bodyPr/>
          <a:lstStyle/>
          <a:p>
            <a:r>
              <a:rPr lang="en-US" dirty="0" smtClean="0"/>
              <a:t>Leave </a:t>
            </a:r>
            <a:r>
              <a:rPr lang="en-US" dirty="0"/>
              <a:t>Management System is the important system in administration department in all company. </a:t>
            </a:r>
            <a:endParaRPr lang="en-US" dirty="0" smtClean="0"/>
          </a:p>
          <a:p>
            <a:r>
              <a:rPr lang="en-US" dirty="0" smtClean="0"/>
              <a:t>However</a:t>
            </a:r>
            <a:r>
              <a:rPr lang="en-US" dirty="0"/>
              <a:t>, the management is different for each company</a:t>
            </a:r>
            <a:r>
              <a:rPr lang="en-US" dirty="0" smtClean="0"/>
              <a:t>.</a:t>
            </a:r>
          </a:p>
          <a:p>
            <a:r>
              <a:rPr lang="en-US" dirty="0" smtClean="0"/>
              <a:t> </a:t>
            </a:r>
            <a:r>
              <a:rPr lang="en-US" dirty="0"/>
              <a:t>Some company still comfort with the manual System and the other make change the system from manual to computerize to make the management more effective</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534859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 </a:t>
            </a:r>
            <a:r>
              <a:rPr lang="en-US" b="1" dirty="0">
                <a:solidFill>
                  <a:srgbClr val="537DE0"/>
                </a:solidFill>
              </a:rPr>
              <a:t>Methodology</a:t>
            </a:r>
            <a:r>
              <a:rPr lang="en-US" dirty="0">
                <a:solidFill>
                  <a:srgbClr val="537DE0"/>
                </a:solidFill>
              </a:rPr>
              <a:t> </a:t>
            </a:r>
            <a:r>
              <a:rPr lang="en-US" dirty="0" smtClean="0">
                <a:solidFill>
                  <a:srgbClr val="537DE0"/>
                </a:solidFill>
              </a:rPr>
              <a:t>:</a:t>
            </a:r>
            <a:endParaRPr lang="en-US" dirty="0">
              <a:solidFill>
                <a:srgbClr val="537DE0"/>
              </a:solidFill>
            </a:endParaRPr>
          </a:p>
        </p:txBody>
      </p:sp>
      <p:sp>
        <p:nvSpPr>
          <p:cNvPr id="3" name="Content Placeholder 2"/>
          <p:cNvSpPr>
            <a:spLocks noGrp="1"/>
          </p:cNvSpPr>
          <p:nvPr>
            <p:ph idx="1"/>
          </p:nvPr>
        </p:nvSpPr>
        <p:spPr/>
        <p:txBody>
          <a:bodyPr>
            <a:normAutofit/>
          </a:bodyPr>
          <a:lstStyle/>
          <a:p>
            <a:r>
              <a:rPr lang="en-US" b="1" dirty="0" smtClean="0"/>
              <a:t>What to use </a:t>
            </a:r>
          </a:p>
          <a:p>
            <a:r>
              <a:rPr lang="en-US" dirty="0" smtClean="0"/>
              <a:t>In this system development, OOAD (Object-oriented System Analysis and Design) is the best approach than traditional structured approach. This methodology is using UML (Unified Modeling Language), the object oriented approach has the potential to reduce errors, reduce costs, and increase flexibility because of its inherent features.</a:t>
            </a:r>
          </a:p>
          <a:p>
            <a:r>
              <a:rPr lang="en-US" dirty="0" smtClean="0"/>
              <a:t>The development of the project consists of five SDLC (Software Development Life Cycle) phases.</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7506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0436"/>
            <a:ext cx="10515600" cy="5456527"/>
          </a:xfrm>
        </p:spPr>
        <p:txBody>
          <a:bodyPr>
            <a:normAutofit/>
          </a:bodyPr>
          <a:lstStyle/>
          <a:p>
            <a:r>
              <a:rPr lang="en-US" b="1" dirty="0" smtClean="0"/>
              <a:t>1. Planning Phase</a:t>
            </a:r>
          </a:p>
          <a:p>
            <a:r>
              <a:rPr lang="en-US" dirty="0" smtClean="0"/>
              <a:t>In this phase, the first step is making a research in finding the best project to propose. After get Information about the project, proposal is submitted. The proposal consists of the project background, problem area, objectives and project requirements. This is the most important thing to do in phase planning .</a:t>
            </a:r>
          </a:p>
          <a:p>
            <a:r>
              <a:rPr lang="en-US" dirty="0" smtClean="0"/>
              <a:t>Besides that, the faculty has accommodated a flow that need to be follow by the student. From the schedule, the student can plan the best way in managing time to develop the project. Gantt chart are develop base on schedule and time that given by the lecturer to submit those entire thing needed.</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9421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4255"/>
            <a:ext cx="10515600" cy="5502708"/>
          </a:xfrm>
        </p:spPr>
        <p:txBody>
          <a:bodyPr>
            <a:normAutofit lnSpcReduction="10000"/>
          </a:bodyPr>
          <a:lstStyle/>
          <a:p>
            <a:r>
              <a:rPr lang="en-US" b="1" dirty="0" smtClean="0"/>
              <a:t> 1.1.Analysis Phase</a:t>
            </a:r>
          </a:p>
          <a:p>
            <a:r>
              <a:rPr lang="en-US" dirty="0" smtClean="0"/>
              <a:t>First of all, the analysis has to done to know the view of whole system to develop. The content of the proposal is the result from the analysis .</a:t>
            </a:r>
          </a:p>
          <a:p>
            <a:r>
              <a:rPr lang="en-US" dirty="0" smtClean="0"/>
              <a:t>In this chapter, the important thing need is make more research to captured key functionality. system process and tolls needed. This finding and research can be done via internet, journal, books and tide. The finding should be described and elaborate in diagram, chart and table to make the system easier to understand in process of develop later.</a:t>
            </a:r>
          </a:p>
          <a:p>
            <a:r>
              <a:rPr lang="en-US" dirty="0" smtClean="0"/>
              <a:t>Many analysis must done to know the business process of the as-is System and to-be-System.</a:t>
            </a:r>
          </a:p>
          <a:p>
            <a:r>
              <a:rPr lang="en-US" dirty="0" smtClean="0"/>
              <a:t>Analysis about requirement and functionality of the System is very important in process to develop the System	</a:t>
            </a: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34496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3733"/>
            <a:ext cx="10515600" cy="5613230"/>
          </a:xfrm>
        </p:spPr>
        <p:txBody>
          <a:bodyPr>
            <a:normAutofit/>
          </a:bodyPr>
          <a:lstStyle/>
          <a:p>
            <a:r>
              <a:rPr lang="en-US" b="1" dirty="0" smtClean="0"/>
              <a:t>I.2 Design Phases</a:t>
            </a:r>
          </a:p>
          <a:p>
            <a:r>
              <a:rPr lang="en-US" dirty="0" smtClean="0"/>
              <a:t>Based on the analysis phase, the design will be done. The design phase is consisting of 3 activities . The activities area. </a:t>
            </a:r>
          </a:p>
          <a:p>
            <a:r>
              <a:rPr lang="en-US" dirty="0" smtClean="0"/>
              <a:t>a. Logical design</a:t>
            </a:r>
          </a:p>
          <a:p>
            <a:r>
              <a:rPr lang="en-US" dirty="0" smtClean="0"/>
              <a:t>This activity involves class diagram and interaction diagram. </a:t>
            </a:r>
          </a:p>
          <a:p>
            <a:r>
              <a:rPr lang="en-US" dirty="0" smtClean="0"/>
              <a:t>b. Interface design</a:t>
            </a:r>
          </a:p>
          <a:p>
            <a:r>
              <a:rPr lang="en-US" dirty="0" smtClean="0"/>
              <a:t>The activity includes navigation design, output design and input design.</a:t>
            </a:r>
          </a:p>
          <a:p>
            <a:r>
              <a:rPr lang="en-US" dirty="0" smtClean="0"/>
              <a:t>c. Database design </a:t>
            </a:r>
          </a:p>
          <a:p>
            <a:r>
              <a:rPr lang="en-US" dirty="0" smtClean="0"/>
              <a:t>This activity defines logical data model, detail explanation for each entity, description of the association, cardinality and relationship.</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365731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0982"/>
            <a:ext cx="10515600" cy="5825981"/>
          </a:xfrm>
        </p:spPr>
        <p:txBody>
          <a:bodyPr>
            <a:normAutofit lnSpcReduction="10000"/>
          </a:bodyPr>
          <a:lstStyle/>
          <a:p>
            <a:r>
              <a:rPr lang="en-US" sz="3200" b="1" dirty="0" smtClean="0"/>
              <a:t>1.3 Testing Phase</a:t>
            </a:r>
          </a:p>
          <a:p>
            <a:r>
              <a:rPr lang="en-US" dirty="0"/>
              <a:t>In this phase, the all functionality system are testing and confirm that there are no error and record the entire not function requirement and correct </a:t>
            </a:r>
            <a:r>
              <a:rPr lang="en-US" dirty="0" smtClean="0"/>
              <a:t>it</a:t>
            </a:r>
          </a:p>
          <a:p>
            <a:endParaRPr lang="en-US" dirty="0"/>
          </a:p>
          <a:p>
            <a:r>
              <a:rPr lang="en-US" sz="3200" b="1" dirty="0" smtClean="0"/>
              <a:t>1.4 Implement Phase</a:t>
            </a:r>
          </a:p>
          <a:p>
            <a:r>
              <a:rPr lang="en-US" dirty="0"/>
              <a:t>After all phase have been perfectly done, the system will be implemented to the server and the system can be used</a:t>
            </a:r>
            <a:r>
              <a:rPr lang="en-US" dirty="0" smtClean="0"/>
              <a:t>.</a:t>
            </a:r>
          </a:p>
          <a:p>
            <a:endParaRPr lang="en-US" dirty="0"/>
          </a:p>
          <a:p>
            <a:r>
              <a:rPr lang="en-US" sz="3200" b="1" dirty="0"/>
              <a:t>Why to use</a:t>
            </a:r>
          </a:p>
          <a:p>
            <a:r>
              <a:rPr lang="en-US" dirty="0"/>
              <a:t>Project management ensures that available resources are used in the most effective and efficient manner. It is a combination of steps and techniques to keep a project's schedule and budget in line.</a:t>
            </a: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18197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Management </a:t>
            </a:r>
            <a:r>
              <a:rPr lang="en-US" b="1" dirty="0" smtClean="0">
                <a:solidFill>
                  <a:srgbClr val="537DE0"/>
                </a:solidFill>
              </a:rPr>
              <a:t>Plan:</a:t>
            </a:r>
            <a:endParaRPr lang="en-US" b="1" dirty="0">
              <a:solidFill>
                <a:srgbClr val="537DE0"/>
              </a:solidFill>
            </a:endParaRPr>
          </a:p>
        </p:txBody>
      </p:sp>
      <p:sp>
        <p:nvSpPr>
          <p:cNvPr id="3" name="Content Placeholder 2"/>
          <p:cNvSpPr>
            <a:spLocks noGrp="1"/>
          </p:cNvSpPr>
          <p:nvPr>
            <p:ph idx="1"/>
          </p:nvPr>
        </p:nvSpPr>
        <p:spPr/>
        <p:txBody>
          <a:bodyPr/>
          <a:lstStyle/>
          <a:p>
            <a:r>
              <a:rPr lang="en-US" dirty="0" smtClean="0"/>
              <a:t>In-charges </a:t>
            </a:r>
            <a:r>
              <a:rPr lang="en-US" dirty="0"/>
              <a:t>and approver are encouraged to work with all employees who have added extra leave to develop an excess Employee Leave Management Plan (ELMP) to reduce the liability. An ELMP is an agreement between the employee and employer that designates actions for reducing excess leave accrual in a timely manner. This may involve setting leave dates, arranging for a cash payment leave, or formally deferring leave (all subject to Industrial Agreement/Award conditions). An ELMP must also take into consideration the additional leave that will fall due during the ELMP timeframe.</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661453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How Project Working ?:</a:t>
            </a:r>
            <a:endParaRPr lang="en-IN" b="1" dirty="0">
              <a:solidFill>
                <a:srgbClr val="537DE0"/>
              </a:solidFill>
            </a:endParaRPr>
          </a:p>
        </p:txBody>
      </p:sp>
      <p:sp>
        <p:nvSpPr>
          <p:cNvPr id="3" name="Content Placeholder 2"/>
          <p:cNvSpPr>
            <a:spLocks noGrp="1"/>
          </p:cNvSpPr>
          <p:nvPr>
            <p:ph idx="1"/>
          </p:nvPr>
        </p:nvSpPr>
        <p:spPr/>
        <p:txBody>
          <a:bodyPr>
            <a:normAutofit fontScale="77500" lnSpcReduction="20000"/>
          </a:bodyPr>
          <a:lstStyle/>
          <a:p>
            <a:r>
              <a:rPr lang="en-US" sz="3600" b="1" dirty="0" smtClean="0"/>
              <a:t>Employee:</a:t>
            </a:r>
          </a:p>
          <a:p>
            <a:r>
              <a:rPr lang="en-US" dirty="0" smtClean="0"/>
              <a:t>• Applicant can apply for leave to the system</a:t>
            </a:r>
          </a:p>
          <a:p>
            <a:r>
              <a:rPr lang="en-US" dirty="0" smtClean="0"/>
              <a:t>•HR can See number of day when apply for leave after all deduction of public holiday and official holiday</a:t>
            </a:r>
          </a:p>
          <a:p>
            <a:r>
              <a:rPr lang="en-US" dirty="0" smtClean="0"/>
              <a:t>•Able to see total, applied/ pending, Approved and balanced leaves for each leave type Have to input from date, to date, leave type, reason, description and his/her approver</a:t>
            </a:r>
          </a:p>
          <a:p>
            <a:r>
              <a:rPr lang="en-US" sz="3600" b="1" dirty="0" smtClean="0"/>
              <a:t>Approver:</a:t>
            </a:r>
          </a:p>
          <a:p>
            <a:r>
              <a:rPr lang="en-US" dirty="0" smtClean="0"/>
              <a:t>• Approver can see a leave requests as a list</a:t>
            </a:r>
          </a:p>
          <a:p>
            <a:r>
              <a:rPr lang="en-US" dirty="0" smtClean="0"/>
              <a:t>•After his approval he will got a mail also the applicant of the leave request</a:t>
            </a:r>
          </a:p>
          <a:p>
            <a:r>
              <a:rPr lang="en-US" dirty="0" smtClean="0"/>
              <a:t>• Add leave type</a:t>
            </a:r>
          </a:p>
          <a:p>
            <a:r>
              <a:rPr lang="en-US" dirty="0" smtClean="0"/>
              <a:t>• Add Leave Reason</a:t>
            </a:r>
          </a:p>
          <a:p>
            <a:r>
              <a:rPr lang="en-US" dirty="0" smtClean="0"/>
              <a:t>• Add public holiday</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67203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Department in-charge:</a:t>
            </a:r>
          </a:p>
        </p:txBody>
      </p:sp>
      <p:sp>
        <p:nvSpPr>
          <p:cNvPr id="3" name="Content Placeholder 2"/>
          <p:cNvSpPr>
            <a:spLocks noGrp="1"/>
          </p:cNvSpPr>
          <p:nvPr>
            <p:ph idx="1"/>
          </p:nvPr>
        </p:nvSpPr>
        <p:spPr/>
        <p:txBody>
          <a:bodyPr/>
          <a:lstStyle/>
          <a:p>
            <a:endParaRPr lang="en-US" b="1" dirty="0" smtClean="0"/>
          </a:p>
          <a:p>
            <a:r>
              <a:rPr lang="en-US" dirty="0"/>
              <a:t>He will approve after approval of approver</a:t>
            </a:r>
          </a:p>
          <a:p>
            <a:r>
              <a:rPr lang="en-US" dirty="0"/>
              <a:t>The System will automatically update balance in balance table</a:t>
            </a:r>
          </a:p>
          <a:p>
            <a:r>
              <a:rPr lang="en-US" dirty="0"/>
              <a:t>And The applicant can check the status of leave request in request </a:t>
            </a:r>
            <a:r>
              <a:rPr lang="en-US" dirty="0" smtClean="0"/>
              <a:t>table	</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68074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909"/>
            <a:ext cx="10515600" cy="932873"/>
          </a:xfrm>
        </p:spPr>
        <p:txBody>
          <a:bodyPr/>
          <a:lstStyle/>
          <a:p>
            <a:r>
              <a:rPr lang="en-US" b="1" dirty="0" smtClean="0">
                <a:solidFill>
                  <a:srgbClr val="537DE0"/>
                </a:solidFill>
              </a:rPr>
              <a:t>LMS Class Diagrams:</a:t>
            </a:r>
            <a:endParaRPr lang="en-IN" b="1" dirty="0">
              <a:solidFill>
                <a:srgbClr val="537DE0"/>
              </a:solidFill>
            </a:endParaRPr>
          </a:p>
        </p:txBody>
      </p:sp>
      <p:pic>
        <p:nvPicPr>
          <p:cNvPr id="6"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0256" y="1493115"/>
            <a:ext cx="7601526" cy="5138593"/>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3172253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1461247"/>
            <a:ext cx="10668000" cy="4876799"/>
          </a:xfrm>
        </p:spPr>
        <p:txBody>
          <a:bodyPr/>
          <a:lstStyle/>
          <a:p>
            <a:pPr algn="l"/>
            <a:endParaRPr lang="en-IN" dirty="0"/>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759" y="1643275"/>
            <a:ext cx="7850787" cy="4694771"/>
          </a:xfrm>
          <a:prstGeom prst="rect">
            <a:avLst/>
          </a:prstGeom>
        </p:spPr>
      </p:pic>
    </p:spTree>
    <p:extLst>
      <p:ext uri="{BB962C8B-B14F-4D97-AF65-F5344CB8AC3E}">
        <p14:creationId xmlns:p14="http://schemas.microsoft.com/office/powerpoint/2010/main" val="1073468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The Chen Diagram</a:t>
            </a:r>
            <a:endParaRPr lang="en-IN" b="1" dirty="0">
              <a:solidFill>
                <a:srgbClr val="537DE0"/>
              </a:solidFill>
            </a:endParaRPr>
          </a:p>
        </p:txBody>
      </p:sp>
      <p:pic>
        <p:nvPicPr>
          <p:cNvPr id="6"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4708" y="1825625"/>
            <a:ext cx="6922583" cy="4351338"/>
          </a:xfrm>
          <a:prstGeom prst="rect">
            <a:avLst/>
          </a:prstGeo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695583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pPr marL="0" indent="0"/>
            <a:r>
              <a:rPr lang="en-US" b="1" dirty="0">
                <a:solidFill>
                  <a:srgbClr val="537DE0"/>
                </a:solidFill>
              </a:rPr>
              <a:t>Observation</a:t>
            </a:r>
          </a:p>
        </p:txBody>
      </p:sp>
      <p:sp>
        <p:nvSpPr>
          <p:cNvPr id="3" name="Content Placeholder 2"/>
          <p:cNvSpPr>
            <a:spLocks noGrp="1"/>
          </p:cNvSpPr>
          <p:nvPr>
            <p:ph idx="1"/>
          </p:nvPr>
        </p:nvSpPr>
        <p:spPr/>
        <p:txBody>
          <a:bodyPr>
            <a:normAutofit/>
          </a:bodyPr>
          <a:lstStyle/>
          <a:p>
            <a:pPr marL="0" indent="0">
              <a:buNone/>
            </a:pPr>
            <a:r>
              <a:rPr lang="en-US" dirty="0" smtClean="0"/>
              <a:t>They are related to the expected internal financial performance of the organization</a:t>
            </a:r>
          </a:p>
          <a:p>
            <a:pPr marL="0" indent="0">
              <a:buNone/>
            </a:pPr>
            <a:r>
              <a:rPr lang="en-US" dirty="0" smtClean="0"/>
              <a:t>The goal of this organization actually pursues, how manage the leave easily for employee</a:t>
            </a:r>
          </a:p>
          <a:p>
            <a:pPr marL="0" indent="0">
              <a:buNone/>
            </a:pPr>
            <a:r>
              <a:rPr lang="en-US" dirty="0" smtClean="0"/>
              <a:t>* Save cost</a:t>
            </a:r>
          </a:p>
          <a:p>
            <a:pPr marL="0" indent="0">
              <a:buNone/>
            </a:pPr>
            <a:r>
              <a:rPr lang="en-US" dirty="0" smtClean="0"/>
              <a:t>* Save overhead time</a:t>
            </a:r>
          </a:p>
          <a:p>
            <a:pPr marL="0" indent="0">
              <a:buNone/>
            </a:pPr>
            <a:r>
              <a:rPr lang="en-US" dirty="0" smtClean="0"/>
              <a:t>* Save data for future use</a:t>
            </a:r>
          </a:p>
          <a:p>
            <a:pPr marL="0" indent="0">
              <a:buNone/>
            </a:pPr>
            <a:r>
              <a:rPr lang="en-US" dirty="0" smtClean="0"/>
              <a:t>* Increase performance in work efforts</a:t>
            </a:r>
          </a:p>
          <a:p>
            <a:pPr marL="0" indent="0">
              <a:buNone/>
            </a:pPr>
            <a:r>
              <a:rPr lang="en-US" dirty="0" smtClean="0"/>
              <a:t>* Gain employee satisfaction</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38468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Possibility Solution</a:t>
            </a:r>
          </a:p>
        </p:txBody>
      </p:sp>
      <p:sp>
        <p:nvSpPr>
          <p:cNvPr id="3" name="Content Placeholder 2"/>
          <p:cNvSpPr>
            <a:spLocks noGrp="1"/>
          </p:cNvSpPr>
          <p:nvPr>
            <p:ph idx="1"/>
          </p:nvPr>
        </p:nvSpPr>
        <p:spPr/>
        <p:txBody>
          <a:bodyPr/>
          <a:lstStyle/>
          <a:p>
            <a:r>
              <a:rPr lang="en-US" dirty="0" smtClean="0"/>
              <a:t>Proposed system interface is so user friendly</a:t>
            </a:r>
          </a:p>
          <a:p>
            <a:r>
              <a:rPr lang="en-US" dirty="0" smtClean="0"/>
              <a:t>Web based so anywhere user can access though internet</a:t>
            </a:r>
          </a:p>
          <a:p>
            <a:r>
              <a:rPr lang="en-US" dirty="0" smtClean="0"/>
              <a:t>Manage data into database so data is secured and schedule backup script will be run in background</a:t>
            </a:r>
          </a:p>
          <a:p>
            <a:r>
              <a:rPr lang="en-US" dirty="0" smtClean="0"/>
              <a:t>Time save to overhead costing will be minimized</a:t>
            </a:r>
          </a:p>
          <a:p>
            <a:r>
              <a:rPr lang="en-US" dirty="0" smtClean="0"/>
              <a:t>Overall Requirement List</a:t>
            </a:r>
            <a:endParaRPr lang="en-IN" dirty="0" smtClean="0"/>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380000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32873"/>
            <a:ext cx="10515600" cy="5244090"/>
          </a:xfrm>
        </p:spPr>
        <p:txBody>
          <a:bodyPr/>
          <a:lstStyle/>
          <a:p>
            <a:endParaRPr lang="en-US" dirty="0" smtClean="0"/>
          </a:p>
          <a:p>
            <a:endParaRPr lang="en-US" dirty="0" smtClean="0"/>
          </a:p>
          <a:p>
            <a:endParaRPr lang="en-US" dirty="0" smtClean="0"/>
          </a:p>
          <a:p>
            <a:pPr marL="0" indent="0">
              <a:buNone/>
            </a:pPr>
            <a:r>
              <a:rPr lang="en-US" sz="7000" b="1" dirty="0">
                <a:solidFill>
                  <a:srgbClr val="FF0000"/>
                </a:solidFill>
              </a:rPr>
              <a:t>  </a:t>
            </a:r>
            <a:r>
              <a:rPr lang="en-US" sz="7000" b="1" dirty="0" smtClean="0">
                <a:solidFill>
                  <a:srgbClr val="FF0000"/>
                </a:solidFill>
              </a:rPr>
              <a:t>       ENTITY </a:t>
            </a:r>
            <a:r>
              <a:rPr lang="en-US" sz="7000" b="1" dirty="0">
                <a:solidFill>
                  <a:srgbClr val="FF0000"/>
                </a:solidFill>
              </a:rPr>
              <a:t>CLASS</a:t>
            </a:r>
            <a:endParaRPr lang="en-IN" sz="7000" b="1" dirty="0">
              <a:solidFill>
                <a:srgbClr val="FF0000"/>
              </a:solidFill>
            </a:endParaRP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070891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t>Entity Class Diagrams</a:t>
            </a:r>
            <a:endParaRPr lang="en-IN" b="1" dirty="0"/>
          </a:p>
        </p:txBody>
      </p:sp>
      <p:pic>
        <p:nvPicPr>
          <p:cNvPr id="5" name="Picture 6" descr="https://documents.lucid.app/documents/55e97bfe-d9a3-4295-88fe-3072330910c0/pages/0_0?a=5406&amp;x=-13652&amp;y=-3803&amp;w=5104&amp;h=6662&amp;store=1&amp;accept=image%2F*&amp;auth=LCA%20877409eeb49991bd3d3ff03278dd51a4a2522c3111c3da9042f1bb58ebed39b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60705" y="1672215"/>
            <a:ext cx="333371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6" name="Picture 2" descr="https://documents.lucid.app/documents/55e97bfe-d9a3-4295-88fe-3072330910c0/pages/0_0?a=5406&amp;x=3112&amp;y=-4170&amp;w=5896&amp;h=6831&amp;store=1&amp;accept=image%2F*&amp;auth=LCA%202387c0a313a88d78234735fef36459b89c8708a5421a7a7a24d899bbd5a65b9a-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5950" y="1884337"/>
            <a:ext cx="4248726" cy="4046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documents.lucid.app/documents/55e97bfe-d9a3-4295-88fe-3072330910c0/pages/0_0?a=5406&amp;x=-5304&amp;y=-1658&amp;w=4488&amp;h=5665&amp;store=1&amp;accept=image%2F*&amp;auth=LCA%2090e22a11247574c5150036e6f36286bc4967cf62c56e99176a217780cb8fe5c6-ts%3D16817048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0674" y="1672215"/>
            <a:ext cx="3823853" cy="406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760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endParaRPr lang="en-US" sz="7500" dirty="0" smtClean="0"/>
          </a:p>
          <a:p>
            <a:pPr marL="0" indent="0">
              <a:buNone/>
            </a:pPr>
            <a:r>
              <a:rPr lang="en-US" sz="7500" b="1" dirty="0"/>
              <a:t> </a:t>
            </a:r>
            <a:r>
              <a:rPr lang="en-US" sz="7500" b="1" dirty="0">
                <a:solidFill>
                  <a:schemeClr val="accent2">
                    <a:lumMod val="75000"/>
                  </a:schemeClr>
                </a:solidFill>
              </a:rPr>
              <a:t>BUSINESS LOGIC CLASS </a:t>
            </a:r>
            <a:endParaRPr lang="en-IN" sz="7500" b="1" dirty="0">
              <a:solidFill>
                <a:schemeClr val="accent2">
                  <a:lumMod val="75000"/>
                </a:schemeClr>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255666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dirty="0" smtClean="0"/>
              <a:t>Business Logic Class</a:t>
            </a:r>
            <a:endParaRPr lang="en-IN" dirty="0"/>
          </a:p>
        </p:txBody>
      </p:sp>
      <p:pic>
        <p:nvPicPr>
          <p:cNvPr id="6" name="Picture 2" descr="https://documents.lucid.app/documents/55e97bfe-d9a3-4295-88fe-3072330910c0/pages/0_0?a=5406&amp;x=-14069&amp;y=5846&amp;w=5478&amp;h=6468&amp;store=1&amp;accept=image%2F*&amp;auth=LCA%206d591258efd7ec88ebb2549e5aae6af373eb4681fcde3f3f3a610273e82d3c5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8651" y="1672215"/>
            <a:ext cx="368531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7" name="Picture 2" descr="https://documents.lucid.app/documents/55e97bfe-d9a3-4295-88fe-3072330910c0/pages/0_0?a=5406&amp;x=-6167&amp;y=9409&amp;w=6314&amp;h=6411&amp;store=1&amp;accept=image%2F*&amp;auth=LCA%2022826927a9a616994e7e44037a2bacbadc96db5c92ea1a3c2bc9b811a5935eda-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8473" y="1815306"/>
            <a:ext cx="4535054" cy="40651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documents.lucid.app/documents/55e97bfe-d9a3-4295-88fe-3072330910c0/pages/0_0?a=5448&amp;x=2789&amp;y=6115&amp;w=7282&amp;h=8921&amp;store=1&amp;accept=image%2F*&amp;auth=LCA%20e896eb04e0dcad7e11e163d9cb3054b38b9de86cfff87004ba89f7f0349f5994-ts%3D16817048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0686" y="1672215"/>
            <a:ext cx="4082473" cy="444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80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9146309" cy="849745"/>
          </a:xfrm>
        </p:spPr>
        <p:txBody>
          <a:bodyPr/>
          <a:lstStyle/>
          <a:p>
            <a:r>
              <a:rPr lang="en-US" b="1" dirty="0">
                <a:solidFill>
                  <a:srgbClr val="537DE0"/>
                </a:solidFill>
              </a:rPr>
              <a:t>LMS Project- using </a:t>
            </a:r>
            <a:r>
              <a:rPr lang="en-US" sz="1800" dirty="0">
                <a:solidFill>
                  <a:srgbClr val="537DE0"/>
                </a:solidFill>
              </a:rPr>
              <a:t>STS-4 </a:t>
            </a:r>
            <a:r>
              <a:rPr lang="en-US" sz="1800" dirty="0" smtClean="0">
                <a:solidFill>
                  <a:srgbClr val="537DE0"/>
                </a:solidFill>
              </a:rPr>
              <a:t>tool</a:t>
            </a:r>
            <a:r>
              <a:rPr lang="en-US" b="1" dirty="0" smtClean="0">
                <a:solidFill>
                  <a:srgbClr val="537DE0"/>
                </a:solidFill>
              </a:rPr>
              <a:t>:</a:t>
            </a:r>
            <a:endParaRPr lang="en-IN" b="1" dirty="0">
              <a:solidFill>
                <a:srgbClr val="537DE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358" y="1080655"/>
            <a:ext cx="9543824" cy="5615709"/>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021455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10515600" cy="794327"/>
          </a:xfrm>
        </p:spPr>
        <p:txBody>
          <a:bodyPr>
            <a:normAutofit/>
          </a:bodyPr>
          <a:lstStyle/>
          <a:p>
            <a:r>
              <a:rPr lang="en-US" b="1" dirty="0" smtClean="0">
                <a:solidFill>
                  <a:srgbClr val="537DE0"/>
                </a:solidFill>
                <a:effectLst>
                  <a:outerShdw blurRad="38100" dist="38100" dir="2700000" algn="tl">
                    <a:srgbClr val="000000">
                      <a:alpha val="43137"/>
                    </a:srgbClr>
                  </a:outerShdw>
                </a:effectLst>
              </a:rPr>
              <a:t>Database</a:t>
            </a:r>
            <a:r>
              <a:rPr lang="en-US" dirty="0" smtClean="0">
                <a:solidFill>
                  <a:srgbClr val="537DE0"/>
                </a:solidFill>
                <a:effectLst>
                  <a:outerShdw blurRad="38100" dist="38100" dir="2700000" algn="tl">
                    <a:srgbClr val="000000">
                      <a:alpha val="43137"/>
                    </a:srgbClr>
                  </a:outerShdw>
                </a:effectLst>
              </a:rPr>
              <a:t>(</a:t>
            </a:r>
            <a:r>
              <a:rPr lang="en-US" dirty="0" err="1">
                <a:solidFill>
                  <a:srgbClr val="537DE0"/>
                </a:solidFill>
                <a:effectLst>
                  <a:outerShdw blurRad="38100" dist="38100" dir="2700000" algn="tl">
                    <a:srgbClr val="000000">
                      <a:alpha val="43137"/>
                    </a:srgbClr>
                  </a:outerShdw>
                </a:effectLst>
              </a:rPr>
              <a:t>m</a:t>
            </a:r>
            <a:r>
              <a:rPr lang="en-US" dirty="0" err="1" smtClean="0">
                <a:solidFill>
                  <a:srgbClr val="537DE0"/>
                </a:solidFill>
                <a:effectLst>
                  <a:outerShdw blurRad="38100" dist="38100" dir="2700000" algn="tl">
                    <a:srgbClr val="000000">
                      <a:alpha val="43137"/>
                    </a:srgbClr>
                  </a:outerShdw>
                </a:effectLst>
              </a:rPr>
              <a:t>ysql</a:t>
            </a:r>
            <a:r>
              <a:rPr lang="en-US" dirty="0" smtClean="0">
                <a:solidFill>
                  <a:srgbClr val="537DE0"/>
                </a:solidFill>
                <a:effectLst>
                  <a:outerShdw blurRad="38100" dist="38100" dir="2700000" algn="tl">
                    <a:srgbClr val="000000">
                      <a:alpha val="43137"/>
                    </a:srgbClr>
                  </a:outerShdw>
                </a:effectLst>
              </a:rPr>
              <a:t>)</a:t>
            </a:r>
            <a:r>
              <a:rPr lang="en-US" b="1" dirty="0" smtClean="0">
                <a:solidFill>
                  <a:srgbClr val="537DE0"/>
                </a:solidFill>
                <a:effectLst>
                  <a:outerShdw blurRad="38100" dist="38100" dir="2700000" algn="tl">
                    <a:srgbClr val="000000">
                      <a:alpha val="43137"/>
                    </a:srgbClr>
                  </a:outerShdw>
                </a:effectLst>
              </a:rPr>
              <a:t>:</a:t>
            </a:r>
            <a:endParaRPr lang="en-IN" b="1" dirty="0">
              <a:solidFill>
                <a:srgbClr val="537DE0"/>
              </a:solidFill>
              <a:effectLst>
                <a:outerShdw blurRad="38100" dist="38100" dir="2700000" algn="tl">
                  <a:srgbClr val="000000">
                    <a:alpha val="43137"/>
                  </a:srgbClr>
                </a:outerShdw>
              </a:effectLst>
            </a:endParaRPr>
          </a:p>
        </p:txBody>
      </p:sp>
      <p:pic>
        <p:nvPicPr>
          <p:cNvPr id="5" name="Content Placeholder 1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0473" y="1335342"/>
            <a:ext cx="7666182" cy="5397968"/>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944486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Using </a:t>
            </a:r>
            <a:r>
              <a:rPr lang="en-US" b="1" dirty="0" smtClean="0">
                <a:solidFill>
                  <a:srgbClr val="537DE0"/>
                </a:solidFill>
              </a:rPr>
              <a:t>Swagger-UI:</a:t>
            </a:r>
            <a:endParaRPr lang="en-IN" b="1" dirty="0">
              <a:solidFill>
                <a:srgbClr val="537DE0"/>
              </a:solidFill>
            </a:endParaRPr>
          </a:p>
        </p:txBody>
      </p:sp>
      <p:pic>
        <p:nvPicPr>
          <p:cNvPr id="5"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2473" y="1802458"/>
            <a:ext cx="8349672" cy="5055542"/>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68585"/>
            <a:ext cx="1798378" cy="476675"/>
          </a:xfrm>
          <a:prstGeom prst="rect">
            <a:avLst/>
          </a:prstGeom>
        </p:spPr>
      </p:pic>
    </p:spTree>
    <p:extLst>
      <p:ext uri="{BB962C8B-B14F-4D97-AF65-F5344CB8AC3E}">
        <p14:creationId xmlns:p14="http://schemas.microsoft.com/office/powerpoint/2010/main" val="254048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1461247"/>
            <a:ext cx="10668000" cy="4876799"/>
          </a:xfrm>
        </p:spPr>
        <p:txBody>
          <a:bodyPr/>
          <a:lstStyle/>
          <a:p>
            <a:r>
              <a:rPr lang="en-US" dirty="0" smtClean="0"/>
              <a:t> </a:t>
            </a:r>
            <a:r>
              <a:rPr lang="en-US" sz="4800" b="1" dirty="0" smtClean="0"/>
              <a:t>Submitted by</a:t>
            </a:r>
          </a:p>
          <a:p>
            <a:endParaRPr lang="en-US" sz="4800" b="1" i="1" dirty="0">
              <a:solidFill>
                <a:schemeClr val="accent4">
                  <a:lumMod val="75000"/>
                </a:schemeClr>
              </a:solidFill>
            </a:endParaRPr>
          </a:p>
          <a:p>
            <a:r>
              <a:rPr lang="en-US" sz="3600" b="1" i="1" dirty="0" smtClean="0">
                <a:solidFill>
                  <a:schemeClr val="accent4">
                    <a:lumMod val="75000"/>
                  </a:schemeClr>
                </a:solidFill>
              </a:rPr>
              <a:t>NARESH  BABU O</a:t>
            </a:r>
          </a:p>
          <a:p>
            <a:endParaRPr lang="en-US" sz="3600" b="1" i="1" dirty="0" smtClean="0">
              <a:solidFill>
                <a:schemeClr val="accent4">
                  <a:lumMod val="75000"/>
                </a:schemeClr>
              </a:solidFill>
            </a:endParaRPr>
          </a:p>
          <a:p>
            <a:r>
              <a:rPr lang="en-US" dirty="0" smtClean="0">
                <a:solidFill>
                  <a:srgbClr val="00B050"/>
                </a:solidFill>
              </a:rPr>
              <a:t>HDFC API Developer Batch-1 </a:t>
            </a:r>
          </a:p>
          <a:p>
            <a:r>
              <a:rPr lang="en-US" dirty="0" smtClean="0">
                <a:solidFill>
                  <a:srgbClr val="00B050"/>
                </a:solidFill>
              </a:rPr>
              <a:t> </a:t>
            </a:r>
            <a:r>
              <a:rPr lang="en-US" dirty="0" smtClean="0"/>
              <a:t>in </a:t>
            </a:r>
            <a:r>
              <a:rPr lang="en-US" b="1" i="1" dirty="0" err="1" smtClean="0"/>
              <a:t>Manipal</a:t>
            </a:r>
            <a:r>
              <a:rPr lang="en-US" b="1" i="1" dirty="0" smtClean="0"/>
              <a:t> Global Skill Academy</a:t>
            </a:r>
            <a:endParaRPr lang="en-IN" dirty="0"/>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2083542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537DE0"/>
                </a:solidFill>
              </a:rPr>
              <a:t>Using Swagger-UI</a:t>
            </a:r>
            <a:endParaRPr lang="en-IN" b="1" dirty="0">
              <a:solidFill>
                <a:srgbClr val="537DE0"/>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57746" y="1394692"/>
            <a:ext cx="8007927" cy="5144654"/>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68585"/>
            <a:ext cx="1798378" cy="476675"/>
          </a:xfrm>
          <a:prstGeom prst="rect">
            <a:avLst/>
          </a:prstGeom>
        </p:spPr>
      </p:pic>
    </p:spTree>
    <p:extLst>
      <p:ext uri="{BB962C8B-B14F-4D97-AF65-F5344CB8AC3E}">
        <p14:creationId xmlns:p14="http://schemas.microsoft.com/office/powerpoint/2010/main" val="219666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255"/>
            <a:ext cx="8462818" cy="905163"/>
          </a:xfrm>
        </p:spPr>
        <p:txBody>
          <a:bodyPr>
            <a:normAutofit fontScale="90000"/>
          </a:bodyPr>
          <a:lstStyle/>
          <a:p>
            <a:r>
              <a:rPr lang="en-US" b="1" dirty="0">
                <a:solidFill>
                  <a:srgbClr val="537DE0"/>
                </a:solidFill>
              </a:rPr>
              <a:t>Adding Employee with Output in swagger</a:t>
            </a:r>
            <a:endParaRPr lang="en-IN" b="1" dirty="0">
              <a:solidFill>
                <a:srgbClr val="537DE0"/>
              </a:solidFill>
            </a:endParaRPr>
          </a:p>
        </p:txBody>
      </p:sp>
      <p:pic>
        <p:nvPicPr>
          <p:cNvPr id="5" name="Picture 4"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68585"/>
            <a:ext cx="1798378" cy="476675"/>
          </a:xfrm>
          <a:prstGeom prst="rect">
            <a:avLst/>
          </a:prstGeom>
        </p:spPr>
      </p:pic>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422533"/>
            <a:ext cx="10515600" cy="4616184"/>
          </a:xfrm>
        </p:spPr>
      </p:pic>
    </p:spTree>
    <p:extLst>
      <p:ext uri="{BB962C8B-B14F-4D97-AF65-F5344CB8AC3E}">
        <p14:creationId xmlns:p14="http://schemas.microsoft.com/office/powerpoint/2010/main" val="533514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Database </a:t>
            </a:r>
            <a:r>
              <a:rPr lang="en-US" b="1" dirty="0" smtClean="0">
                <a:solidFill>
                  <a:srgbClr val="537DE0"/>
                </a:solidFill>
              </a:rPr>
              <a:t>table update:</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2078442"/>
            <a:ext cx="10515600" cy="3845704"/>
          </a:xfrm>
        </p:spPr>
      </p:pic>
    </p:spTree>
    <p:extLst>
      <p:ext uri="{BB962C8B-B14F-4D97-AF65-F5344CB8AC3E}">
        <p14:creationId xmlns:p14="http://schemas.microsoft.com/office/powerpoint/2010/main" val="4142925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Search By Name:</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762654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normAutofit fontScale="90000"/>
          </a:bodyPr>
          <a:lstStyle/>
          <a:p>
            <a:r>
              <a:rPr lang="en-IN" b="1" dirty="0">
                <a:solidFill>
                  <a:srgbClr val="537DE0"/>
                </a:solidFill>
              </a:rPr>
              <a:t/>
            </a:r>
            <a:br>
              <a:rPr lang="en-IN" b="1" dirty="0">
                <a:solidFill>
                  <a:srgbClr val="537DE0"/>
                </a:solidFill>
              </a:rPr>
            </a:br>
            <a:r>
              <a:rPr lang="en-IN" b="1" dirty="0">
                <a:solidFill>
                  <a:srgbClr val="537DE0"/>
                </a:solidFill>
              </a:rPr>
              <a:t>Employee Not Found Exception</a:t>
            </a:r>
            <a:br>
              <a:rPr lang="en-IN" b="1" dirty="0">
                <a:solidFill>
                  <a:srgbClr val="537DE0"/>
                </a:solidFill>
              </a:rPr>
            </a:b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217834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dirty="0">
                <a:solidFill>
                  <a:srgbClr val="537DE0"/>
                </a:solidFill>
              </a:rPr>
              <a:t>Get Balance By Employee ID</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58868" y="1825625"/>
            <a:ext cx="7874264" cy="4351338"/>
          </a:xfrm>
        </p:spPr>
      </p:pic>
    </p:spTree>
    <p:extLst>
      <p:ext uri="{BB962C8B-B14F-4D97-AF65-F5344CB8AC3E}">
        <p14:creationId xmlns:p14="http://schemas.microsoft.com/office/powerpoint/2010/main" val="1073376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dirty="0">
                <a:solidFill>
                  <a:srgbClr val="537DE0"/>
                </a:solidFill>
              </a:rPr>
              <a:t>Adding Leave </a:t>
            </a:r>
            <a:r>
              <a:rPr lang="en-US" dirty="0" smtClean="0">
                <a:solidFill>
                  <a:srgbClr val="537DE0"/>
                </a:solidFill>
              </a:rPr>
              <a:t>Request:</a:t>
            </a:r>
            <a:endParaRPr lang="en-US" dirty="0">
              <a:solidFill>
                <a:srgbClr val="537DE0"/>
              </a:solidFill>
            </a:endParaRPr>
          </a:p>
        </p:txBody>
      </p:sp>
      <p:pic>
        <p:nvPicPr>
          <p:cNvPr id="5" name="Content Placeholder 4"/>
          <p:cNvPicPr>
            <a:picLocks noGrp="1" noChangeAspect="1"/>
          </p:cNvPicPr>
          <p:nvPr>
            <p:ph idx="1"/>
          </p:nvPr>
        </p:nvPicPr>
        <p:blipFill>
          <a:blip r:embed="rId2"/>
          <a:stretch>
            <a:fillRect/>
          </a:stretch>
        </p:blipFill>
        <p:spPr>
          <a:xfrm>
            <a:off x="838200" y="1947992"/>
            <a:ext cx="10515600" cy="4397390"/>
          </a:xfrm>
          <a:prstGeom prst="rect">
            <a:avLst/>
          </a:prstGeo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890638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Leave </a:t>
            </a:r>
            <a:r>
              <a:rPr lang="en-IN" b="1" dirty="0">
                <a:solidFill>
                  <a:srgbClr val="537DE0"/>
                </a:solidFill>
              </a:rPr>
              <a:t>Approval</a:t>
            </a:r>
            <a:r>
              <a:rPr lang="en-US" b="1" dirty="0">
                <a:solidFill>
                  <a:srgbClr val="537DE0"/>
                </a:solidFill>
              </a:rPr>
              <a:t> By Admin</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6"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58931" y="1825625"/>
            <a:ext cx="8474138" cy="4351338"/>
          </a:xfrm>
        </p:spPr>
      </p:pic>
    </p:spTree>
    <p:extLst>
      <p:ext uri="{BB962C8B-B14F-4D97-AF65-F5344CB8AC3E}">
        <p14:creationId xmlns:p14="http://schemas.microsoft.com/office/powerpoint/2010/main" val="410749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Junit </a:t>
            </a:r>
            <a:r>
              <a:rPr lang="en-US" b="1" dirty="0" smtClean="0">
                <a:solidFill>
                  <a:srgbClr val="537DE0"/>
                </a:solidFill>
              </a:rPr>
              <a:t>Testing:</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59965" y="1825625"/>
            <a:ext cx="7072069" cy="4351338"/>
          </a:xfrm>
        </p:spPr>
      </p:pic>
    </p:spTree>
    <p:extLst>
      <p:ext uri="{BB962C8B-B14F-4D97-AF65-F5344CB8AC3E}">
        <p14:creationId xmlns:p14="http://schemas.microsoft.com/office/powerpoint/2010/main" val="1211269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E85E1"/>
                </a:solidFill>
              </a:rPr>
              <a:t>Conclusion of LMS Project</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r>
              <a:rPr lang="en-US" dirty="0" smtClean="0"/>
              <a:t>The </a:t>
            </a:r>
            <a:r>
              <a:rPr lang="en-US" dirty="0"/>
              <a:t>proposed Leave Management System will make the whole leave management process efficient. Users will be able to know their leave status. </a:t>
            </a:r>
          </a:p>
          <a:p>
            <a:r>
              <a:rPr lang="en-US" dirty="0"/>
              <a:t>The employees may be applying for leave from their home as well. This supporting software will help the management in decision making in case of leave related affairs. </a:t>
            </a:r>
          </a:p>
          <a:p>
            <a:r>
              <a:rPr lang="en-US" dirty="0"/>
              <a:t>Moreover, it will ensure less paper works and as a result the whole process will be swift and reliable.</a:t>
            </a:r>
            <a:endParaRPr lang="en-IN" dirty="0"/>
          </a:p>
        </p:txBody>
      </p:sp>
    </p:spTree>
    <p:extLst>
      <p:ext uri="{BB962C8B-B14F-4D97-AF65-F5344CB8AC3E}">
        <p14:creationId xmlns:p14="http://schemas.microsoft.com/office/powerpoint/2010/main" val="241435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1801091"/>
            <a:ext cx="10668000" cy="3131128"/>
          </a:xfrm>
        </p:spPr>
        <p:txBody>
          <a:bodyPr/>
          <a:lstStyle/>
          <a:p>
            <a:r>
              <a:rPr lang="en-US" sz="3200" b="1" dirty="0" smtClean="0"/>
              <a:t>   Supervisor:</a:t>
            </a:r>
          </a:p>
          <a:p>
            <a:endParaRPr lang="en-US" sz="3200" b="1" dirty="0" smtClean="0"/>
          </a:p>
          <a:p>
            <a:r>
              <a:rPr lang="en-US" sz="2800" b="1" i="1" dirty="0" smtClean="0">
                <a:solidFill>
                  <a:schemeClr val="accent4">
                    <a:lumMod val="75000"/>
                  </a:schemeClr>
                </a:solidFill>
              </a:rPr>
              <a:t>Mr. </a:t>
            </a:r>
            <a:r>
              <a:rPr lang="en-IN" sz="2800" b="1" i="1" dirty="0" err="1" smtClean="0">
                <a:solidFill>
                  <a:schemeClr val="accent4">
                    <a:lumMod val="75000"/>
                  </a:schemeClr>
                </a:solidFill>
              </a:rPr>
              <a:t>Javeed</a:t>
            </a:r>
            <a:r>
              <a:rPr lang="en-IN" sz="2800" b="1" i="1" dirty="0" smtClean="0">
                <a:solidFill>
                  <a:schemeClr val="accent4">
                    <a:lumMod val="75000"/>
                  </a:schemeClr>
                </a:solidFill>
              </a:rPr>
              <a:t> </a:t>
            </a:r>
            <a:r>
              <a:rPr lang="en-US" sz="2800" b="1" i="1" dirty="0" smtClean="0">
                <a:solidFill>
                  <a:schemeClr val="accent4">
                    <a:lumMod val="75000"/>
                  </a:schemeClr>
                </a:solidFill>
              </a:rPr>
              <a:t> Mohammed</a:t>
            </a:r>
          </a:p>
          <a:p>
            <a:endParaRPr lang="en-US" sz="2800" b="1" i="1" dirty="0" smtClean="0">
              <a:solidFill>
                <a:schemeClr val="accent4">
                  <a:lumMod val="75000"/>
                </a:schemeClr>
              </a:solidFill>
            </a:endParaRPr>
          </a:p>
          <a:p>
            <a:r>
              <a:rPr lang="en-US" dirty="0" smtClean="0"/>
              <a:t>           </a:t>
            </a:r>
            <a:r>
              <a:rPr lang="en-US" b="1" dirty="0" smtClean="0"/>
              <a:t>trainer</a:t>
            </a:r>
            <a:r>
              <a:rPr lang="en-US" dirty="0" smtClean="0"/>
              <a:t> from </a:t>
            </a:r>
            <a:r>
              <a:rPr lang="en-US" sz="2800" b="1" dirty="0" err="1" smtClean="0"/>
              <a:t>Manipal</a:t>
            </a:r>
            <a:r>
              <a:rPr lang="en-US" sz="2800" b="1" dirty="0" smtClean="0"/>
              <a:t> global skill academy</a:t>
            </a:r>
            <a:endParaRPr lang="en-IN" b="1" dirty="0" smtClean="0"/>
          </a:p>
          <a:p>
            <a:pPr algn="l"/>
            <a:endParaRPr lang="en-IN" dirty="0"/>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57962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824752" y="2375647"/>
            <a:ext cx="10049436" cy="2976282"/>
          </a:xfrm>
        </p:spPr>
        <p:txBody>
          <a:bodyPr>
            <a:normAutofit/>
          </a:bodyPr>
          <a:lstStyle/>
          <a:p>
            <a:r>
              <a:rPr lang="en-IN" sz="5400" b="1" dirty="0">
                <a:solidFill>
                  <a:schemeClr val="accent2"/>
                </a:solidFill>
              </a:rPr>
              <a:t>THANK YOU</a:t>
            </a:r>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18870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00B050"/>
                </a:solidFill>
              </a:rPr>
              <a:t>Technologies</a:t>
            </a:r>
            <a:endParaRPr lang="en-IN" dirty="0"/>
          </a:p>
        </p:txBody>
      </p:sp>
      <p:sp>
        <p:nvSpPr>
          <p:cNvPr id="3" name="Content Placeholder 2"/>
          <p:cNvSpPr>
            <a:spLocks noGrp="1"/>
          </p:cNvSpPr>
          <p:nvPr>
            <p:ph idx="1"/>
          </p:nvPr>
        </p:nvSpPr>
        <p:spPr/>
        <p:txBody>
          <a:bodyPr/>
          <a:lstStyle/>
          <a:p>
            <a:r>
              <a:rPr lang="en-US" b="1" dirty="0" smtClean="0"/>
              <a:t>JAVA-8</a:t>
            </a:r>
          </a:p>
          <a:p>
            <a:r>
              <a:rPr lang="en-US" b="1" dirty="0" smtClean="0"/>
              <a:t>Spring boot</a:t>
            </a:r>
          </a:p>
          <a:p>
            <a:r>
              <a:rPr lang="en-US" b="1" dirty="0" smtClean="0"/>
              <a:t>Rest API</a:t>
            </a:r>
          </a:p>
          <a:p>
            <a:r>
              <a:rPr lang="en-US" b="1" dirty="0" smtClean="0"/>
              <a:t>My SQL</a:t>
            </a:r>
          </a:p>
          <a:p>
            <a:r>
              <a:rPr lang="en-US" b="1" dirty="0" smtClean="0"/>
              <a:t>Spring Data JPA</a:t>
            </a:r>
          </a:p>
          <a:p>
            <a:r>
              <a:rPr lang="en-US" b="1" dirty="0" smtClean="0"/>
              <a:t>Swagger</a:t>
            </a:r>
          </a:p>
          <a:p>
            <a:r>
              <a:rPr lang="en-US" b="1" dirty="0" smtClean="0"/>
              <a:t>Validation</a:t>
            </a:r>
          </a:p>
          <a:p>
            <a:r>
              <a:rPr lang="en-US" b="1" dirty="0" smtClean="0"/>
              <a:t>Junit</a:t>
            </a:r>
          </a:p>
          <a:p>
            <a:endParaRPr lang="en-US" b="1" dirty="0" smtClean="0"/>
          </a:p>
          <a:p>
            <a:endParaRPr lang="en-IN" dirty="0" smtClean="0"/>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60558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effectLst>
                  <a:outerShdw blurRad="38100" dist="38100" dir="2700000" algn="tl">
                    <a:srgbClr val="000000">
                      <a:alpha val="43137"/>
                    </a:srgbClr>
                  </a:outerShdw>
                </a:effectLst>
              </a:rPr>
              <a:t>Executive Summary:</a:t>
            </a:r>
            <a:endParaRPr lang="en-US" b="1" dirty="0">
              <a:solidFill>
                <a:srgbClr val="537DE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endParaRPr lang="en-US" dirty="0"/>
          </a:p>
          <a:p>
            <a:r>
              <a:rPr lang="en-US" dirty="0"/>
              <a:t>This documentation is provides some information about Employee Leave management System. The Employee Leave management System application is responsible for applies leave, calculation of leave, and leave approval. This application components related to an employee's "Leave Life cycle" while at an organization. These activities include the Enterprise </a:t>
            </a:r>
            <a:r>
              <a:rPr lang="en-US" dirty="0" smtClean="0"/>
              <a:t>Structure</a:t>
            </a:r>
            <a:r>
              <a:rPr lang="en-US" dirty="0"/>
              <a:t>, Cross-Application Components and Organizational Management. </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3246418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Acknowledgement:</a:t>
            </a:r>
          </a:p>
        </p:txBody>
      </p:sp>
      <p:sp>
        <p:nvSpPr>
          <p:cNvPr id="3" name="Content Placeholder 2"/>
          <p:cNvSpPr>
            <a:spLocks noGrp="1"/>
          </p:cNvSpPr>
          <p:nvPr>
            <p:ph idx="1"/>
          </p:nvPr>
        </p:nvSpPr>
        <p:spPr/>
        <p:txBody>
          <a:bodyPr>
            <a:normAutofit/>
          </a:bodyPr>
          <a:lstStyle/>
          <a:p>
            <a:r>
              <a:rPr lang="en-US" dirty="0" smtClean="0"/>
              <a:t>I would like to mention our sincere gratitude towards </a:t>
            </a:r>
            <a:r>
              <a:rPr lang="en-US" dirty="0" err="1" smtClean="0"/>
              <a:t>Manipal</a:t>
            </a:r>
            <a:r>
              <a:rPr lang="en-US" dirty="0" smtClean="0"/>
              <a:t> </a:t>
            </a:r>
            <a:r>
              <a:rPr lang="en-US" dirty="0" err="1" smtClean="0"/>
              <a:t>lobal</a:t>
            </a:r>
            <a:r>
              <a:rPr lang="en-US" dirty="0" smtClean="0"/>
              <a:t> Skills Academy , for giving us the opportunity to carry out our Project. I would like to express our heart full gratitude towards our guide, Mr. </a:t>
            </a:r>
            <a:r>
              <a:rPr lang="en-US" dirty="0" err="1" smtClean="0"/>
              <a:t>Javeed</a:t>
            </a:r>
            <a:r>
              <a:rPr lang="en-US" dirty="0" smtClean="0"/>
              <a:t>  for valuable advice for the successful completion of this dissertation.  </a:t>
            </a:r>
          </a:p>
          <a:p>
            <a:r>
              <a:rPr lang="en-US" dirty="0" smtClean="0"/>
              <a:t>I also like to extend our </a:t>
            </a:r>
            <a:r>
              <a:rPr lang="en-US" dirty="0"/>
              <a:t>sincere</a:t>
            </a:r>
            <a:r>
              <a:rPr lang="en-US" dirty="0" smtClean="0"/>
              <a:t> thanks to the staff of </a:t>
            </a:r>
            <a:r>
              <a:rPr lang="en-US" dirty="0" err="1" smtClean="0"/>
              <a:t>Manipal</a:t>
            </a:r>
            <a:r>
              <a:rPr lang="en-US" dirty="0" smtClean="0"/>
              <a:t> Global Skill Academy for their invaluable help and support. </a:t>
            </a:r>
          </a:p>
          <a:p>
            <a:r>
              <a:rPr lang="en-US" dirty="0" smtClean="0"/>
              <a:t>Finally, I take this opportunity to mention our sincere thanks to one and all those who helped us directly or indirectly for the completion of our project</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901628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1.1 Background of the project:</a:t>
            </a:r>
          </a:p>
        </p:txBody>
      </p:sp>
      <p:sp>
        <p:nvSpPr>
          <p:cNvPr id="3" name="Content Placeholder 2"/>
          <p:cNvSpPr>
            <a:spLocks noGrp="1"/>
          </p:cNvSpPr>
          <p:nvPr>
            <p:ph idx="1"/>
          </p:nvPr>
        </p:nvSpPr>
        <p:spPr/>
        <p:txBody>
          <a:bodyPr>
            <a:normAutofit fontScale="92500" lnSpcReduction="10000"/>
          </a:bodyPr>
          <a:lstStyle/>
          <a:p>
            <a:r>
              <a:rPr lang="en-US" dirty="0" smtClean="0"/>
              <a:t>In the existing Leave Management System, every organization follows manual procedure in which employee enters information in a record book. At the end of each year, Administration Department calculates leave/s of every member which is a time taking process and there are chances of losing data or errors in the records . This module is a single Employee Leave Management System that is critical for HR tasks and keeps the record of vital information regarding working leaves. It intelligently adapts to HR policy of the management and allows employees and their line managers to manage leaves and replacements (if required). In this module, Head of Department (HOD) will have permissions to look after data of every employee of their department. HOD can approve leave through this application and can view leave information of every individual.</a:t>
            </a: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85617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 </a:t>
            </a:r>
            <a:r>
              <a:rPr lang="en-US" b="1" dirty="0">
                <a:solidFill>
                  <a:srgbClr val="537DE0"/>
                </a:solidFill>
              </a:rPr>
              <a:t>Possible Solution</a:t>
            </a:r>
            <a:endParaRPr lang="en-US" b="1" dirty="0" smtClean="0">
              <a:solidFill>
                <a:srgbClr val="537DE0"/>
              </a:solidFill>
            </a:endParaRPr>
          </a:p>
        </p:txBody>
      </p:sp>
      <p:sp>
        <p:nvSpPr>
          <p:cNvPr id="3" name="Content Placeholder 2"/>
          <p:cNvSpPr>
            <a:spLocks noGrp="1"/>
          </p:cNvSpPr>
          <p:nvPr>
            <p:ph idx="1"/>
          </p:nvPr>
        </p:nvSpPr>
        <p:spPr/>
        <p:txBody>
          <a:bodyPr/>
          <a:lstStyle/>
          <a:p>
            <a:r>
              <a:rPr lang="en-US" dirty="0" smtClean="0"/>
              <a:t>Above </a:t>
            </a:r>
            <a:r>
              <a:rPr lang="en-US" dirty="0"/>
              <a:t>are certain objectives that should be gain in this project :</a:t>
            </a:r>
          </a:p>
          <a:p>
            <a:r>
              <a:rPr lang="en-US" dirty="0"/>
              <a:t> To apply leave online (staffs)</a:t>
            </a:r>
          </a:p>
          <a:p>
            <a:r>
              <a:rPr lang="en-US" dirty="0"/>
              <a:t>To receive leave application from staff and to approve or reject staff leave (Approver)</a:t>
            </a:r>
          </a:p>
          <a:p>
            <a:r>
              <a:rPr lang="en-US" dirty="0"/>
              <a:t>To calculate leave balance from a fix amount of annual leave</a:t>
            </a:r>
          </a:p>
          <a:p>
            <a:r>
              <a:rPr lang="en-US" dirty="0"/>
              <a:t> To record all leave information in database To generate report based on staffs leave</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96248062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BOI - V4</Template>
  <TotalTime>32671</TotalTime>
  <Words>1505</Words>
  <Application>Microsoft Office PowerPoint</Application>
  <PresentationFormat>Widescreen</PresentationFormat>
  <Paragraphs>135</Paragraphs>
  <Slides>40</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40</vt:i4>
      </vt:variant>
    </vt:vector>
  </HeadingPairs>
  <TitlesOfParts>
    <vt:vector size="48" baseType="lpstr">
      <vt:lpstr>Arial</vt:lpstr>
      <vt:lpstr>Calibri</vt:lpstr>
      <vt:lpstr>Calibri Light</vt:lpstr>
      <vt:lpstr>Times New Roman</vt:lpstr>
      <vt:lpstr>Custom Design</vt:lpstr>
      <vt:lpstr>Office Theme</vt:lpstr>
      <vt:lpstr>1_Custom Design</vt:lpstr>
      <vt:lpstr>2_Custom Design</vt:lpstr>
      <vt:lpstr>PowerPoint Presentation</vt:lpstr>
      <vt:lpstr>PowerPoint Presentation</vt:lpstr>
      <vt:lpstr>PowerPoint Presentation</vt:lpstr>
      <vt:lpstr>PowerPoint Presentation</vt:lpstr>
      <vt:lpstr>Technologies</vt:lpstr>
      <vt:lpstr>Executive Summary:</vt:lpstr>
      <vt:lpstr>Acknowledgement:</vt:lpstr>
      <vt:lpstr>1.1 Background of the project:</vt:lpstr>
      <vt:lpstr> Possible Solution</vt:lpstr>
      <vt:lpstr>Fact and Finding</vt:lpstr>
      <vt:lpstr> Methodology :</vt:lpstr>
      <vt:lpstr>PowerPoint Presentation</vt:lpstr>
      <vt:lpstr>PowerPoint Presentation</vt:lpstr>
      <vt:lpstr>PowerPoint Presentation</vt:lpstr>
      <vt:lpstr>PowerPoint Presentation</vt:lpstr>
      <vt:lpstr>Management Plan:</vt:lpstr>
      <vt:lpstr>How Project Working ?:</vt:lpstr>
      <vt:lpstr>Department in-charge:</vt:lpstr>
      <vt:lpstr>LMS Class Diagrams:</vt:lpstr>
      <vt:lpstr>The Chen Diagram</vt:lpstr>
      <vt:lpstr>Observation</vt:lpstr>
      <vt:lpstr>Possibility Solution</vt:lpstr>
      <vt:lpstr>PowerPoint Presentation</vt:lpstr>
      <vt:lpstr>Entity Class Diagrams</vt:lpstr>
      <vt:lpstr>PowerPoint Presentation</vt:lpstr>
      <vt:lpstr>Business Logic Class</vt:lpstr>
      <vt:lpstr>LMS Project- using STS-4 tool:</vt:lpstr>
      <vt:lpstr>Database(mysql):</vt:lpstr>
      <vt:lpstr>Using Swagger-UI:</vt:lpstr>
      <vt:lpstr>Using Swagger-UI</vt:lpstr>
      <vt:lpstr>Adding Employee with Output in swagger</vt:lpstr>
      <vt:lpstr>Database table update:</vt:lpstr>
      <vt:lpstr>Search By Name:</vt:lpstr>
      <vt:lpstr> Employee Not Found Exception </vt:lpstr>
      <vt:lpstr>Get Balance By Employee ID</vt:lpstr>
      <vt:lpstr>Adding Leave Request:</vt:lpstr>
      <vt:lpstr>Leave Approval By Admin</vt:lpstr>
      <vt:lpstr>Junit Testing:</vt:lpstr>
      <vt:lpstr>Conclusion of LMS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structure Learning Journey</dc:title>
  <dc:creator>Praveen B A [MAHE-BC]</dc:creator>
  <cp:lastModifiedBy>Lenovo</cp:lastModifiedBy>
  <cp:revision>329</cp:revision>
  <dcterms:created xsi:type="dcterms:W3CDTF">2021-09-21T08:34:11Z</dcterms:created>
  <dcterms:modified xsi:type="dcterms:W3CDTF">2023-04-28T06:36:31Z</dcterms:modified>
</cp:coreProperties>
</file>